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7" r:id="rId2"/>
    <p:sldId id="258" r:id="rId3"/>
    <p:sldId id="267" r:id="rId4"/>
    <p:sldId id="268" r:id="rId5"/>
    <p:sldId id="259" r:id="rId6"/>
    <p:sldId id="269" r:id="rId7"/>
    <p:sldId id="261" r:id="rId8"/>
    <p:sldId id="262" r:id="rId9"/>
    <p:sldId id="263" r:id="rId10"/>
    <p:sldId id="264" r:id="rId11"/>
    <p:sldId id="265" r:id="rId12"/>
    <p:sldId id="266" r:id="rId13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6157"/>
    <a:srgbClr val="1D4954"/>
    <a:srgbClr val="02995D"/>
    <a:srgbClr val="00BB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32"/>
    <p:restoredTop sz="95741"/>
  </p:normalViewPr>
  <p:slideViewPr>
    <p:cSldViewPr snapToGrid="0" snapToObjects="1">
      <p:cViewPr>
        <p:scale>
          <a:sx n="102" d="100"/>
          <a:sy n="102" d="100"/>
        </p:scale>
        <p:origin x="2080" y="-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3T01:53:17.37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24575,'2'0'0,"0"0"0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4EA158-B0DC-5948-8388-04560BF32A29}" type="datetimeFigureOut">
              <a:rPr lang="en-US" smtClean="0"/>
              <a:t>7/27/22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43000"/>
            <a:ext cx="3994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061FEC-4F14-3947-B7C7-5037E77FD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526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5DD7-75EF-4646-A609-6D8E143A771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068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this case, those factors and OD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If one gene deletion strain had a lower </a:t>
            </a:r>
            <a:r>
              <a:rPr lang="en-US" dirty="0" err="1"/>
              <a:t>flourscence</a:t>
            </a:r>
            <a:r>
              <a:rPr lang="en-US" dirty="0"/>
              <a:t> curve, it can mean that the reworking of the qs cycle could be more difficult for that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Studying the efficacy can lead to finding the optimal drugs for each mutation (can be done for other infections, not just PA)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 could compare the efficacy of suppressing genes and targeting autoinducers to determine the best method of treatment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Can apply so other infections, other than ones caused by Pseudomonas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Actual data without modeling is not useful – actual data taken from apparatus is not useful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5DD7-75EF-4646-A609-6D8E143A771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47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QS is associated with biofilm and pyocyanin production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curves and device a method that can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btwn curves of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strains to sensitively measure qs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acivites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throuhgout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cycle -- when u cover whole cycle, u are more accurate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 genes and rank them -- subset of genes affect qs differently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Developed  approach to be implemented to understand genetic basis of qs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Implemented approach 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trial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Developed approach to accurately measure qs activity and identify small.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Deffernces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in second the  approach is implemented to understand role of genes in qs and identify subset of genes to identify role in qs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5DD7-75EF-4646-A609-6D8E143A77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363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Arrows represent genes, curved rectangles represent proteins, diamond shapes represent autoinducers or signals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red color represents the Las </a:t>
            </a:r>
            <a:r>
              <a:rPr lang="en-US" dirty="0" err="1"/>
              <a:t>QuSensing</a:t>
            </a:r>
            <a:r>
              <a:rPr lang="en-US" dirty="0"/>
              <a:t> system, the yellow represents the </a:t>
            </a:r>
            <a:r>
              <a:rPr lang="en-US" dirty="0" err="1"/>
              <a:t>pqs</a:t>
            </a:r>
            <a:r>
              <a:rPr lang="en-US" dirty="0"/>
              <a:t>/Mvf qs system, and the green represents the Rhl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Proteins like LasI and RhlI code for qs signaling molecules called autoinducers that bind to their associated protein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5DD7-75EF-4646-A609-6D8E143A77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94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that inhibition strains are the strains that have </a:t>
            </a:r>
            <a:r>
              <a:rPr lang="en-US" dirty="0" err="1"/>
              <a:t>teh</a:t>
            </a:r>
            <a:r>
              <a:rPr lang="en-US" dirty="0"/>
              <a:t> inhibitor</a:t>
            </a:r>
          </a:p>
          <a:p>
            <a:endParaRPr lang="en-US" dirty="0"/>
          </a:p>
          <a:p>
            <a:r>
              <a:rPr lang="en-US" dirty="0"/>
              <a:t>Progression through the cycle is measured through the gene expression of pqsA, since the gfp tag illuminates more intensely as gene </a:t>
            </a:r>
          </a:p>
          <a:p>
            <a:r>
              <a:rPr lang="en-US" dirty="0"/>
              <a:t>Expression increases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5DD7-75EF-4646-A609-6D8E143A77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204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plate reader took </a:t>
            </a:r>
            <a:r>
              <a:rPr lang="en-US" dirty="0" err="1"/>
              <a:t>flousrescence</a:t>
            </a:r>
            <a:r>
              <a:rPr lang="en-US" dirty="0"/>
              <a:t> and absorbance readings every 20 min for 18 hours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5DD7-75EF-4646-A609-6D8E143A77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789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that plate reader measure </a:t>
            </a:r>
            <a:r>
              <a:rPr lang="en-US" dirty="0" err="1"/>
              <a:t>absorbacne</a:t>
            </a:r>
            <a:r>
              <a:rPr lang="en-US" dirty="0"/>
              <a:t> of bacteria which is growth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5DD7-75EF-4646-A609-6D8E143A77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89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Dealing with every del in the same way as we did in the concentrations from before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Can build a curve for each strains as we did for concentration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Remember that approach was validated using M64 concentrations and now it is applied to gene </a:t>
            </a:r>
            <a:r>
              <a:rPr lang="en-US" dirty="0" err="1"/>
              <a:t>dels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Each gene name means that is the deletion of the strain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Reference deletion is lasR1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Las R1 and LasR2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Significantly different strains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Not only ranks, but quantifies whole cycle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Change all decimals to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5DD7-75EF-4646-A609-6D8E143A77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302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dirty="0"/>
              <a:t>When use model distinctive curve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5DD7-75EF-4646-A609-6D8E143A771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605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The peak of each concentration are around the same time since they all have the same amount of bacteria (M64 only inhibits </a:t>
            </a:r>
            <a:r>
              <a:rPr lang="en-US" sz="1800" i="1" dirty="0"/>
              <a:t>mvfR</a:t>
            </a:r>
            <a:r>
              <a:rPr lang="en-US" sz="1800" dirty="0"/>
              <a:t>, it does not kill bacteria)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All concentrations rise at the same rate since they are also growing at the same rate (OD plot)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800" dirty="0"/>
              <a:t>Say in video that gene del analysis are key points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175DD7-75EF-4646-A609-6D8E143A771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82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89474-E780-4142-B5D9-A1B737299DD6}" type="datetimeFigureOut">
              <a:rPr lang="en-US" smtClean="0"/>
              <a:t>7/27/22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2B0D6-43F9-2743-877D-6DBBD6D5F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050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89474-E780-4142-B5D9-A1B737299DD6}" type="datetimeFigureOut">
              <a:rPr lang="en-US" smtClean="0"/>
              <a:t>7/27/22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2B0D6-43F9-2743-877D-6DBBD6D5F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358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89474-E780-4142-B5D9-A1B737299DD6}" type="datetimeFigureOut">
              <a:rPr lang="en-US" smtClean="0"/>
              <a:t>7/27/22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2B0D6-43F9-2743-877D-6DBBD6D5F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519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89474-E780-4142-B5D9-A1B737299DD6}" type="datetimeFigureOut">
              <a:rPr lang="en-US" smtClean="0"/>
              <a:t>7/27/22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2B0D6-43F9-2743-877D-6DBBD6D5F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719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89474-E780-4142-B5D9-A1B737299DD6}" type="datetimeFigureOut">
              <a:rPr lang="en-US" smtClean="0"/>
              <a:t>7/27/22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2B0D6-43F9-2743-877D-6DBBD6D5F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489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89474-E780-4142-B5D9-A1B737299DD6}" type="datetimeFigureOut">
              <a:rPr lang="en-US" smtClean="0"/>
              <a:t>7/27/22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2B0D6-43F9-2743-877D-6DBBD6D5F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398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89474-E780-4142-B5D9-A1B737299DD6}" type="datetimeFigureOut">
              <a:rPr lang="en-US" smtClean="0"/>
              <a:t>7/27/22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2B0D6-43F9-2743-877D-6DBBD6D5F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506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89474-E780-4142-B5D9-A1B737299DD6}" type="datetimeFigureOut">
              <a:rPr lang="en-US" smtClean="0"/>
              <a:t>7/27/22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2B0D6-43F9-2743-877D-6DBBD6D5F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595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89474-E780-4142-B5D9-A1B737299DD6}" type="datetimeFigureOut">
              <a:rPr lang="en-US" smtClean="0"/>
              <a:t>7/27/22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2B0D6-43F9-2743-877D-6DBBD6D5F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817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89474-E780-4142-B5D9-A1B737299DD6}" type="datetimeFigureOut">
              <a:rPr lang="en-US" smtClean="0"/>
              <a:t>7/27/22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2B0D6-43F9-2743-877D-6DBBD6D5F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311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89474-E780-4142-B5D9-A1B737299DD6}" type="datetimeFigureOut">
              <a:rPr lang="en-US" smtClean="0"/>
              <a:t>7/27/22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C2B0D6-43F9-2743-877D-6DBBD6D5F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98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89474-E780-4142-B5D9-A1B737299DD6}" type="datetimeFigureOut">
              <a:rPr lang="en-US" smtClean="0"/>
              <a:t>7/27/22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2B0D6-43F9-2743-877D-6DBBD6D5FC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59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371/journal.ppat.1004321" TargetMode="External"/><Relationship Id="rId2" Type="http://schemas.openxmlformats.org/officeDocument/2006/relationships/hyperlink" Target="https://doi.org/10.1016/j.jcf.2008.09.006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128/mbio.01865-20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D30B0F-36A7-A943-BBDC-3E66BC53751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 rot="3103320">
            <a:off x="-908685" y="-4574400"/>
            <a:ext cx="8601879" cy="128480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595A15-8E25-ED45-88B0-4C87A5DC8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193" y="1413168"/>
            <a:ext cx="10062593" cy="2857388"/>
          </a:xfrm>
        </p:spPr>
        <p:txBody>
          <a:bodyPr>
            <a:noAutofit/>
          </a:bodyPr>
          <a:lstStyle/>
          <a:p>
            <a:r>
              <a:rPr lang="en-US" sz="4300" b="1" dirty="0"/>
              <a:t>Modeling quorum sensing cycles in</a:t>
            </a:r>
            <a:r>
              <a:rPr lang="en-US" sz="4300" b="1" i="1" dirty="0"/>
              <a:t> P. aeruginosa </a:t>
            </a:r>
            <a:r>
              <a:rPr lang="en-US" sz="4300" b="1" dirty="0"/>
              <a:t>using longitudinal approaches by measuring gene expression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CAA3F-FE3B-624D-BA8F-092FDC131D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33558" y="4950896"/>
            <a:ext cx="3054576" cy="547283"/>
          </a:xfrm>
        </p:spPr>
        <p:txBody>
          <a:bodyPr>
            <a:normAutofit/>
          </a:bodyPr>
          <a:lstStyle/>
          <a:p>
            <a:pPr algn="l"/>
            <a:r>
              <a:rPr lang="en-US" sz="2700" dirty="0">
                <a:solidFill>
                  <a:srgbClr val="02995D"/>
                </a:solidFill>
              </a:rPr>
              <a:t>Maryam Abdel-Azim</a:t>
            </a:r>
          </a:p>
          <a:p>
            <a:endParaRPr lang="en-US" sz="27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AC8D30-1E8A-7E47-86F1-98106E420311}"/>
              </a:ext>
            </a:extLst>
          </p:cNvPr>
          <p:cNvSpPr txBox="1"/>
          <p:nvPr/>
        </p:nvSpPr>
        <p:spPr>
          <a:xfrm>
            <a:off x="2372218" y="5378101"/>
            <a:ext cx="5349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Project ID: MCRO058</a:t>
            </a:r>
          </a:p>
          <a:p>
            <a:pPr algn="ctr"/>
            <a:r>
              <a:rPr lang="en-US" dirty="0"/>
              <a:t>Central Bucks High School East, Doylestown, PA, USA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D2D65E-D3B1-C68A-F77D-070742981227}"/>
              </a:ext>
            </a:extLst>
          </p:cNvPr>
          <p:cNvSpPr txBox="1"/>
          <p:nvPr/>
        </p:nvSpPr>
        <p:spPr>
          <a:xfrm>
            <a:off x="7998221" y="7526179"/>
            <a:ext cx="20601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All images were taken by the finalist</a:t>
            </a:r>
          </a:p>
        </p:txBody>
      </p:sp>
    </p:spTree>
    <p:extLst>
      <p:ext uri="{BB962C8B-B14F-4D97-AF65-F5344CB8AC3E}">
        <p14:creationId xmlns:p14="http://schemas.microsoft.com/office/powerpoint/2010/main" val="3534072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28EE0-A471-9343-BD5F-7F1FFA91E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083" y="301677"/>
            <a:ext cx="8675370" cy="500590"/>
          </a:xfrm>
        </p:spPr>
        <p:txBody>
          <a:bodyPr>
            <a:noAutofit/>
          </a:bodyPr>
          <a:lstStyle/>
          <a:p>
            <a:r>
              <a:rPr lang="en-US" sz="3200" b="1" dirty="0"/>
              <a:t>Analysis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F67E525-D82C-884A-B236-6D000861BE06}"/>
              </a:ext>
            </a:extLst>
          </p:cNvPr>
          <p:cNvCxnSpPr>
            <a:cxnSpLocks/>
          </p:cNvCxnSpPr>
          <p:nvPr/>
        </p:nvCxnSpPr>
        <p:spPr>
          <a:xfrm>
            <a:off x="406027" y="237243"/>
            <a:ext cx="9246346" cy="0"/>
          </a:xfrm>
          <a:prstGeom prst="straightConnector1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7526BCD-BF58-8F4F-9278-068DD53187AB}"/>
              </a:ext>
            </a:extLst>
          </p:cNvPr>
          <p:cNvCxnSpPr>
            <a:cxnSpLocks/>
          </p:cNvCxnSpPr>
          <p:nvPr/>
        </p:nvCxnSpPr>
        <p:spPr>
          <a:xfrm>
            <a:off x="391739" y="766409"/>
            <a:ext cx="9246346" cy="0"/>
          </a:xfrm>
          <a:prstGeom prst="straightConnector1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4A08487-7168-2B47-BB26-B77895E61A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739" y="956363"/>
            <a:ext cx="8981768" cy="69138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Inhibition strains:</a:t>
            </a:r>
          </a:p>
          <a:p>
            <a:r>
              <a:rPr lang="en-US" sz="1600" dirty="0"/>
              <a:t>The QS curves of the different concentrations                                                                                     (figure 1) become more depressed with higher                                                                                       M64 (MvfR inhibitor) concentrations.</a:t>
            </a:r>
          </a:p>
          <a:p>
            <a:pPr marL="742950" lvl="1" indent="-285750"/>
            <a:r>
              <a:rPr lang="en-US" sz="1600" dirty="0"/>
              <a:t>Validates Longitudinal Quorum Sensing                                                                                  Modeling approach (</a:t>
            </a:r>
            <a:r>
              <a:rPr lang="en-US" sz="1600" b="1" i="1" dirty="0"/>
              <a:t>LQSM</a:t>
            </a:r>
            <a:r>
              <a:rPr lang="en-US" sz="1600" dirty="0"/>
              <a:t>) </a:t>
            </a:r>
            <a:endParaRPr lang="en-US" sz="1600" i="1" dirty="0"/>
          </a:p>
          <a:p>
            <a:pPr marL="457200" lvl="1" indent="0">
              <a:buNone/>
            </a:pPr>
            <a:endParaRPr lang="en-US" sz="900" dirty="0"/>
          </a:p>
          <a:p>
            <a:pPr marL="457200" lvl="1" indent="0">
              <a:buNone/>
            </a:pPr>
            <a:endParaRPr lang="en-US" sz="900" dirty="0"/>
          </a:p>
          <a:p>
            <a:pPr marL="457200" lvl="1" indent="0">
              <a:buNone/>
            </a:pPr>
            <a:endParaRPr lang="en-US" sz="900" dirty="0"/>
          </a:p>
          <a:p>
            <a:pPr marL="457200" lvl="1" indent="0">
              <a:buNone/>
            </a:pPr>
            <a:endParaRPr lang="en-US" sz="900" dirty="0"/>
          </a:p>
          <a:p>
            <a:pPr marL="457200" lvl="1" indent="0">
              <a:buNone/>
            </a:pPr>
            <a:endParaRPr lang="en-US" sz="900" dirty="0"/>
          </a:p>
          <a:p>
            <a:pPr marL="457200" lvl="1" indent="0">
              <a:buNone/>
            </a:pPr>
            <a:endParaRPr lang="en-US" sz="900" dirty="0"/>
          </a:p>
          <a:p>
            <a:pPr marL="457200" lvl="1" indent="0">
              <a:buNone/>
            </a:pPr>
            <a:endParaRPr lang="en-US" sz="900" dirty="0"/>
          </a:p>
          <a:p>
            <a:pPr marL="0" indent="0">
              <a:buNone/>
            </a:pPr>
            <a:r>
              <a:rPr lang="en-US" sz="2200" dirty="0"/>
              <a:t>Gene deletion strains:</a:t>
            </a:r>
          </a:p>
          <a:p>
            <a:r>
              <a:rPr lang="en-US" sz="1600" i="1" dirty="0"/>
              <a:t>LQSM</a:t>
            </a:r>
            <a:r>
              <a:rPr lang="en-US" sz="1600" dirty="0"/>
              <a:t> was successfully implemented in ranking gene deletion strains based on their QS activity through time.</a:t>
            </a:r>
          </a:p>
          <a:p>
            <a:r>
              <a:rPr lang="en-US" sz="1600" i="1" dirty="0"/>
              <a:t>pqsE</a:t>
            </a:r>
            <a:r>
              <a:rPr lang="en-US" sz="1600" dirty="0"/>
              <a:t> deletion strain was shown to have the highest fluorescence, which is biologically sound since that gene inhibits </a:t>
            </a:r>
            <a:r>
              <a:rPr lang="en-US" sz="1600" i="1" dirty="0"/>
              <a:t>pqsA</a:t>
            </a:r>
            <a:r>
              <a:rPr lang="en-US" sz="1600" dirty="0"/>
              <a:t> </a:t>
            </a:r>
          </a:p>
          <a:p>
            <a:pPr lvl="1"/>
            <a:r>
              <a:rPr lang="en-US" sz="1600" dirty="0"/>
              <a:t>GFP is tagged to </a:t>
            </a:r>
            <a:r>
              <a:rPr lang="en-US" sz="1600" i="1" dirty="0"/>
              <a:t>pqsA</a:t>
            </a:r>
            <a:r>
              <a:rPr lang="en-US" sz="1600" dirty="0"/>
              <a:t>, so as the expression of pqsA increases, fluorescence increases</a:t>
            </a:r>
          </a:p>
          <a:p>
            <a:r>
              <a:rPr lang="en-US" sz="1600" dirty="0"/>
              <a:t>The deletion of </a:t>
            </a:r>
            <a:r>
              <a:rPr lang="en-US" sz="1600" i="1" dirty="0"/>
              <a:t>pqsBC</a:t>
            </a:r>
            <a:r>
              <a:rPr lang="en-US" sz="1600" dirty="0"/>
              <a:t> resulted in the strain with the lowest fluorescence, showing that it is the most relevant gene in the QS cycle. </a:t>
            </a:r>
          </a:p>
          <a:p>
            <a:r>
              <a:rPr lang="en-US" sz="1600" i="1" dirty="0"/>
              <a:t>pqsH </a:t>
            </a:r>
            <a:r>
              <a:rPr lang="en-US" sz="1600" dirty="0"/>
              <a:t>gene deletion strain was ranked low, meaning weaker QS activity. According to the QS pathway in </a:t>
            </a:r>
            <a:r>
              <a:rPr lang="en-US" sz="1600" i="1" dirty="0"/>
              <a:t>P. aeruginosa </a:t>
            </a:r>
            <a:r>
              <a:rPr lang="en-US" sz="1600" dirty="0"/>
              <a:t>(Slide 3), </a:t>
            </a:r>
            <a:r>
              <a:rPr lang="en-US" sz="1600" i="1" dirty="0"/>
              <a:t>pqsH</a:t>
            </a:r>
            <a:r>
              <a:rPr lang="en-US" sz="1600" dirty="0"/>
              <a:t> controls the production of PQS, which serves as an autoinducer to activate MvfR. This gene deletion strain had a great impact on QS because it disrupts an upstream process that affects the activation of multiple other genes.  </a:t>
            </a:r>
          </a:p>
          <a:p>
            <a:pPr marL="502920" lvl="1" indent="0">
              <a:buNone/>
            </a:pPr>
            <a:endParaRPr lang="en-US" sz="1700" dirty="0"/>
          </a:p>
          <a:p>
            <a:endParaRPr lang="en-US" sz="1900" i="1" dirty="0"/>
          </a:p>
          <a:p>
            <a:pPr lvl="1"/>
            <a:endParaRPr lang="en-US" sz="1500" dirty="0"/>
          </a:p>
          <a:p>
            <a:pPr marL="742950" lvl="1" indent="-285750"/>
            <a:endParaRPr lang="en-US" sz="1500" dirty="0"/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55E4A3-93E0-4F46-84F2-494A5EB75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245348" y="475433"/>
            <a:ext cx="2536864" cy="43057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A38998-F49B-7E2B-5417-7B619F804FFE}"/>
              </a:ext>
            </a:extLst>
          </p:cNvPr>
          <p:cNvSpPr txBox="1"/>
          <p:nvPr/>
        </p:nvSpPr>
        <p:spPr>
          <a:xfrm>
            <a:off x="365761" y="2834640"/>
            <a:ext cx="448970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Accounting for OD in </a:t>
            </a:r>
            <a:r>
              <a:rPr lang="en-US" sz="1600" i="1" dirty="0"/>
              <a:t>LQSM</a:t>
            </a:r>
            <a:r>
              <a:rPr lang="en-US" sz="1600" dirty="0"/>
              <a:t> was essential. A Model without OD resulted in assessing higher QS activity with concentration 50µM than 20µM, which is biologically incorrect.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B50F02-B55E-F4C1-9BAB-5B63E35CE2B1}"/>
              </a:ext>
            </a:extLst>
          </p:cNvPr>
          <p:cNvSpPr txBox="1"/>
          <p:nvPr/>
        </p:nvSpPr>
        <p:spPr>
          <a:xfrm>
            <a:off x="7430814" y="3878317"/>
            <a:ext cx="22910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Photo taken by me at Rahme Laboratory</a:t>
            </a:r>
          </a:p>
        </p:txBody>
      </p:sp>
    </p:spTree>
    <p:extLst>
      <p:ext uri="{BB962C8B-B14F-4D97-AF65-F5344CB8AC3E}">
        <p14:creationId xmlns:p14="http://schemas.microsoft.com/office/powerpoint/2010/main" val="157766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5D235-27F8-3141-97C9-C314E8D82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027" y="710615"/>
            <a:ext cx="9152235" cy="3139562"/>
          </a:xfrm>
        </p:spPr>
        <p:txBody>
          <a:bodyPr>
            <a:noAutofit/>
          </a:bodyPr>
          <a:lstStyle/>
          <a:p>
            <a:pPr marL="285750" indent="-285750">
              <a:lnSpc>
                <a:spcPct val="100000"/>
              </a:lnSpc>
            </a:pPr>
            <a:r>
              <a:rPr lang="en-US" sz="1600" dirty="0"/>
              <a:t>A Longitudinal modeling approach for QS was developed and validated using multiple concentrations of  M64 inhibitor</a:t>
            </a:r>
          </a:p>
          <a:p>
            <a:pPr marL="285750" indent="-285750">
              <a:lnSpc>
                <a:spcPct val="100000"/>
              </a:lnSpc>
            </a:pPr>
            <a:r>
              <a:rPr lang="en-US" sz="1600" dirty="0"/>
              <a:t>The approach was successfully applied to bacterial strains with a variety of gene deletions that impact QS. Gene deletions were ranked according to their QS activity which showed the importance of each gene for the QS pathway of </a:t>
            </a:r>
            <a:r>
              <a:rPr lang="en-US" sz="1600" i="1" dirty="0"/>
              <a:t>P. aeruginosa</a:t>
            </a:r>
            <a:endParaRPr lang="en-US" sz="1600" dirty="0"/>
          </a:p>
          <a:p>
            <a:pPr marL="285750" indent="-285750">
              <a:lnSpc>
                <a:spcPct val="100000"/>
              </a:lnSpc>
            </a:pPr>
            <a:r>
              <a:rPr lang="en-US" sz="1600" dirty="0"/>
              <a:t>It is shown that raw fluorescence data, even if collected almost continuously overtime, still gave wrong conclusions if it is not statistically adjusted for important covariates such as bacterial growth.</a:t>
            </a:r>
          </a:p>
          <a:p>
            <a:pPr marL="285750" indent="-285750">
              <a:lnSpc>
                <a:spcPct val="100000"/>
              </a:lnSpc>
            </a:pPr>
            <a:r>
              <a:rPr lang="en-US" sz="1600" dirty="0"/>
              <a:t>It is recommended that </a:t>
            </a:r>
            <a:r>
              <a:rPr lang="en-US" sz="1600" i="1" dirty="0"/>
              <a:t>LQSM</a:t>
            </a:r>
            <a:r>
              <a:rPr lang="en-US" sz="1600" dirty="0"/>
              <a:t> is to be integrated in the software of medical and laboratory devices that collect data through time. For devices that do not accommodate this, careful statistical treatment of the data is highly recommended.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E24285-0264-8E49-AAAA-43F03B3B6D78}"/>
              </a:ext>
            </a:extLst>
          </p:cNvPr>
          <p:cNvSpPr txBox="1">
            <a:spLocks/>
          </p:cNvSpPr>
          <p:nvPr/>
        </p:nvSpPr>
        <p:spPr>
          <a:xfrm>
            <a:off x="391739" y="237671"/>
            <a:ext cx="8675370" cy="4602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058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Conclusions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7128E2-E52D-184C-A080-5093AE0E59D3}"/>
              </a:ext>
            </a:extLst>
          </p:cNvPr>
          <p:cNvCxnSpPr>
            <a:cxnSpLocks/>
          </p:cNvCxnSpPr>
          <p:nvPr/>
        </p:nvCxnSpPr>
        <p:spPr>
          <a:xfrm>
            <a:off x="391739" y="690275"/>
            <a:ext cx="9246346" cy="0"/>
          </a:xfrm>
          <a:prstGeom prst="straightConnector1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388837E-70CE-454D-B909-C1C2E071DD40}"/>
              </a:ext>
            </a:extLst>
          </p:cNvPr>
          <p:cNvCxnSpPr>
            <a:cxnSpLocks/>
          </p:cNvCxnSpPr>
          <p:nvPr/>
        </p:nvCxnSpPr>
        <p:spPr>
          <a:xfrm>
            <a:off x="391739" y="183366"/>
            <a:ext cx="9246346" cy="0"/>
          </a:xfrm>
          <a:prstGeom prst="straightConnector1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70C9461F-F049-45C6-6712-1F1E816B8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38" y="4123443"/>
            <a:ext cx="8536891" cy="340511"/>
          </a:xfrm>
        </p:spPr>
        <p:txBody>
          <a:bodyPr>
            <a:noAutofit/>
          </a:bodyPr>
          <a:lstStyle/>
          <a:p>
            <a:r>
              <a:rPr lang="en-US" sz="3600" dirty="0"/>
              <a:t>Future: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E1F8446-CF14-7859-9D57-881E596803A9}"/>
              </a:ext>
            </a:extLst>
          </p:cNvPr>
          <p:cNvSpPr txBox="1">
            <a:spLocks/>
          </p:cNvSpPr>
          <p:nvPr/>
        </p:nvSpPr>
        <p:spPr>
          <a:xfrm>
            <a:off x="285477" y="4579638"/>
            <a:ext cx="9363489" cy="30968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dirty="0"/>
              <a:t>Suppress the expression of QS in </a:t>
            </a:r>
            <a:r>
              <a:rPr lang="en-US" sz="1600" i="1" dirty="0"/>
              <a:t>P. aeruginosa</a:t>
            </a:r>
            <a:r>
              <a:rPr lang="en-US" sz="1600" dirty="0"/>
              <a:t> (and other bacteria like </a:t>
            </a:r>
            <a:r>
              <a:rPr lang="en-US" sz="1600" i="1" dirty="0"/>
              <a:t>S. aureus</a:t>
            </a:r>
            <a:r>
              <a:rPr lang="en-US" sz="1600" dirty="0"/>
              <a:t>) by targeting autoinducers in the environment instead of genes. If bacteria cannot sense autoinducers in the environment, they will not activate their virulent properties. The </a:t>
            </a:r>
            <a:r>
              <a:rPr lang="en-US" sz="1600" i="1" dirty="0"/>
              <a:t>LQSM</a:t>
            </a:r>
            <a:r>
              <a:rPr lang="en-US" sz="1600" dirty="0"/>
              <a:t> approach will be used to compare the effectiveness of the two approaches.</a:t>
            </a:r>
          </a:p>
          <a:p>
            <a:pPr marL="742950" lvl="1" indent="-285750">
              <a:lnSpc>
                <a:spcPct val="100000"/>
              </a:lnSpc>
            </a:pPr>
            <a:r>
              <a:rPr lang="en-US" sz="1600" dirty="0"/>
              <a:t>Signal molecule-sequestering polymers (SSPs) will be used to target autoinducers</a:t>
            </a:r>
          </a:p>
          <a:p>
            <a:pPr marL="285750" indent="-285750">
              <a:lnSpc>
                <a:spcPct val="100000"/>
              </a:lnSpc>
            </a:pPr>
            <a:r>
              <a:rPr lang="en-US" sz="1600" i="1" dirty="0"/>
              <a:t>P. aeruginosa </a:t>
            </a:r>
            <a:r>
              <a:rPr lang="en-US" sz="1600" dirty="0"/>
              <a:t>is an extremely virulent organism with strong capabilities to mutate and acquire resistance against anti-bacterial drugs. Attenuating the evolutionary power of </a:t>
            </a:r>
            <a:r>
              <a:rPr lang="en-US" sz="1600" i="1" dirty="0"/>
              <a:t>P. aeruginosa </a:t>
            </a:r>
            <a:r>
              <a:rPr lang="en-US" sz="1600" dirty="0"/>
              <a:t>against drugs using anti-QS compounds will be studied as a combination treatment to sustain the effectiveness of drugs and prevent bacteria from gaining resistance. </a:t>
            </a:r>
            <a:r>
              <a:rPr lang="en-US" sz="1600" i="1" dirty="0"/>
              <a:t>LQSM</a:t>
            </a:r>
            <a:r>
              <a:rPr lang="en-US" sz="1600" dirty="0"/>
              <a:t> will be a precise tool to evaluate and compare compounds.</a:t>
            </a:r>
          </a:p>
          <a:p>
            <a:pPr marL="788670" lvl="1" indent="-285750">
              <a:lnSpc>
                <a:spcPct val="100000"/>
              </a:lnSpc>
            </a:pPr>
            <a:r>
              <a:rPr lang="en-US" sz="1600" dirty="0"/>
              <a:t>This gives hope to Cystic fibrosis patients who suffer from </a:t>
            </a:r>
            <a:r>
              <a:rPr lang="en-US" sz="1600" i="1" dirty="0"/>
              <a:t>P. aeruginosa </a:t>
            </a:r>
            <a:r>
              <a:rPr lang="en-US" sz="1600" dirty="0"/>
              <a:t>infection</a:t>
            </a:r>
          </a:p>
          <a:p>
            <a:pPr marL="457200" lvl="1" indent="0">
              <a:buNone/>
            </a:pPr>
            <a:endParaRPr lang="en-US" sz="20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1EA099B-C04E-F791-C969-B43501D410BD}"/>
              </a:ext>
            </a:extLst>
          </p:cNvPr>
          <p:cNvCxnSpPr>
            <a:cxnSpLocks/>
          </p:cNvCxnSpPr>
          <p:nvPr/>
        </p:nvCxnSpPr>
        <p:spPr>
          <a:xfrm>
            <a:off x="341338" y="3997896"/>
            <a:ext cx="9246346" cy="0"/>
          </a:xfrm>
          <a:prstGeom prst="straightConnector1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C481857-C98F-7738-ADFB-A6E7A1EB50D2}"/>
              </a:ext>
            </a:extLst>
          </p:cNvPr>
          <p:cNvCxnSpPr>
            <a:cxnSpLocks/>
          </p:cNvCxnSpPr>
          <p:nvPr/>
        </p:nvCxnSpPr>
        <p:spPr>
          <a:xfrm>
            <a:off x="341338" y="4533385"/>
            <a:ext cx="9246346" cy="0"/>
          </a:xfrm>
          <a:prstGeom prst="straightConnector1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193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A8431-054F-D34C-A896-DEA993D40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12" y="386515"/>
            <a:ext cx="8675370" cy="624576"/>
          </a:xfrm>
        </p:spPr>
        <p:txBody>
          <a:bodyPr>
            <a:normAutofit/>
          </a:bodyPr>
          <a:lstStyle/>
          <a:p>
            <a:r>
              <a:rPr lang="en-US" sz="3200" b="1" dirty="0"/>
              <a:t>Selected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C2C14-7DDB-8D4D-8FDD-CF75A71531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910" y="1177869"/>
            <a:ext cx="9212239" cy="6320203"/>
          </a:xfrm>
        </p:spPr>
        <p:txBody>
          <a:bodyPr>
            <a:normAutofit/>
          </a:bodyPr>
          <a:lstStyle/>
          <a:p>
            <a:r>
              <a:rPr lang="en-US" sz="1500" dirty="0"/>
              <a:t>Maura, Damien, and Laurence G Rahme. “Pharmacological Inhibition of the Pseudomonas aeruginosa MvfR Quorum-Sensing System Interferes with Biofilm Formation and Potentiates Antibiotic-Mediated Biofilm Disruption.” </a:t>
            </a:r>
            <a:r>
              <a:rPr lang="en-US" sz="1500" i="1" dirty="0"/>
              <a:t>Antimicrobial agents and chemotherapy</a:t>
            </a:r>
            <a:r>
              <a:rPr lang="en-US" sz="1500" dirty="0"/>
              <a:t> vol. 61,12 e01362-17. 22 Nov. 2017, doi:10.1128/AAC.01362-17</a:t>
            </a:r>
          </a:p>
          <a:p>
            <a:r>
              <a:rPr lang="en-US" sz="1500" dirty="0" err="1"/>
              <a:t>Abisado</a:t>
            </a:r>
            <a:r>
              <a:rPr lang="en-US" sz="1500" dirty="0"/>
              <a:t>, Rhea G., et al. “Bacterial Quorum Sensing and Microbial Community Interactions.” </a:t>
            </a:r>
            <a:r>
              <a:rPr lang="en-US" sz="1500" i="1" dirty="0" err="1"/>
              <a:t>MBio</a:t>
            </a:r>
            <a:r>
              <a:rPr lang="en-US" sz="1500" dirty="0"/>
              <a:t>, vol. 9, no. 3, 2018, doi:10.1128/mbio.02331-17.</a:t>
            </a:r>
          </a:p>
          <a:p>
            <a:r>
              <a:rPr lang="en-US" sz="1500" dirty="0"/>
              <a:t>Hoffman, Lucas R., et al. “Pseudomonas Aeruginosa </a:t>
            </a:r>
            <a:r>
              <a:rPr lang="en-US" sz="1500" dirty="0" err="1"/>
              <a:t>Lasr</a:t>
            </a:r>
            <a:r>
              <a:rPr lang="en-US" sz="1500" dirty="0"/>
              <a:t> Mutants Are Associated with Cystic Fibrosis Lung Disease Progression.” </a:t>
            </a:r>
            <a:r>
              <a:rPr lang="en-US" sz="1500" i="1" dirty="0"/>
              <a:t>Journal of Cystic Fibrosis</a:t>
            </a:r>
            <a:r>
              <a:rPr lang="en-US" sz="1500" dirty="0"/>
              <a:t>, vol. 8, no. 1, 2009, pp. 66–70., </a:t>
            </a:r>
            <a:r>
              <a:rPr lang="en-US" sz="1500" dirty="0">
                <a:hlinkClick r:id="rId2"/>
              </a:rPr>
              <a:t>https://doi.org/10.1016/j.jcf.2008.09.006</a:t>
            </a:r>
            <a:r>
              <a:rPr lang="en-US" sz="1500" dirty="0"/>
              <a:t>.</a:t>
            </a:r>
          </a:p>
          <a:p>
            <a:r>
              <a:rPr lang="en-US" sz="1500" dirty="0"/>
              <a:t>Yang, Liang et al. “Effects of iron on DNA release and biofilm development by Pseudomonas aeruginosa.” </a:t>
            </a:r>
            <a:r>
              <a:rPr lang="en-US" sz="1500" i="1" dirty="0"/>
              <a:t>Microbiology (Reading, England)</a:t>
            </a:r>
            <a:r>
              <a:rPr lang="en-US" sz="1500" dirty="0"/>
              <a:t> vol. 153,Pt 5 (2007): 1318-1328. doi:10.1099/mic.0.2006/004911-0</a:t>
            </a:r>
          </a:p>
          <a:p>
            <a:r>
              <a:rPr lang="en-US" sz="1500" dirty="0"/>
              <a:t>Reuter, Kerstin et al. “Interfering with Bacterial Quorum Sensing.” </a:t>
            </a:r>
            <a:r>
              <a:rPr lang="en-US" sz="1500" i="1" dirty="0"/>
              <a:t>Perspectives in medicinal chemistry</a:t>
            </a:r>
            <a:r>
              <a:rPr lang="en-US" sz="1500" dirty="0"/>
              <a:t> vol. 8 1-15. 18 Jan. 2016, doi:10.4137/PMC.S13209</a:t>
            </a:r>
          </a:p>
          <a:p>
            <a:r>
              <a:rPr lang="en-US" sz="1500" dirty="0"/>
              <a:t>Starkey, Melissa, et al. “Identification of Anti-Virulence Compounds That Disrupt Quorum-Sensing Regulated Acute and Persistent Pathogenicity.” </a:t>
            </a:r>
            <a:r>
              <a:rPr lang="en-US" sz="1500" i="1" dirty="0" err="1"/>
              <a:t>PLoS</a:t>
            </a:r>
            <a:r>
              <a:rPr lang="en-US" sz="1500" i="1" dirty="0"/>
              <a:t> Pathogens</a:t>
            </a:r>
            <a:r>
              <a:rPr lang="en-US" sz="1500" dirty="0"/>
              <a:t>, vol. 10, no. 8, 2014, </a:t>
            </a:r>
            <a:r>
              <a:rPr lang="en-US" sz="1500" dirty="0">
                <a:hlinkClick r:id="rId3"/>
              </a:rPr>
              <a:t>https://doi.org/10.1371/journal.ppat.1004321</a:t>
            </a:r>
            <a:r>
              <a:rPr lang="en-US" sz="1500" dirty="0"/>
              <a:t>.</a:t>
            </a:r>
          </a:p>
          <a:p>
            <a:r>
              <a:rPr lang="en-US" sz="1500" dirty="0" err="1"/>
              <a:t>Mould</a:t>
            </a:r>
            <a:r>
              <a:rPr lang="en-US" sz="1500" dirty="0"/>
              <a:t>, D. L., Botelho, N. J., &amp; Hogan, D. A. (2020). Intraspecies signaling between common variants of pseudomonas aeruginosa increases production of quorum-sensing-controlled virulence factors. </a:t>
            </a:r>
            <a:r>
              <a:rPr lang="en-US" sz="1500" i="1" dirty="0" err="1"/>
              <a:t>MBio</a:t>
            </a:r>
            <a:r>
              <a:rPr lang="en-US" sz="1500" dirty="0"/>
              <a:t>, </a:t>
            </a:r>
            <a:r>
              <a:rPr lang="en-US" sz="1500" i="1" dirty="0"/>
              <a:t>11</a:t>
            </a:r>
            <a:r>
              <a:rPr lang="en-US" sz="1500" dirty="0"/>
              <a:t>(4). </a:t>
            </a:r>
            <a:r>
              <a:rPr lang="en-US" sz="1500" dirty="0">
                <a:hlinkClick r:id="rId4"/>
              </a:rPr>
              <a:t>https://doi.org/10.1128/mbio.01865-20</a:t>
            </a:r>
            <a:endParaRPr lang="en-US" sz="1500" dirty="0"/>
          </a:p>
          <a:p>
            <a:r>
              <a:rPr lang="en-US" sz="1500" dirty="0"/>
              <a:t>Deng, Xin et al. “Proteome-wide quantification and characterization of oxidation-sensitive cysteines in pathogenic bacteria.” </a:t>
            </a:r>
            <a:r>
              <a:rPr lang="en-US" sz="1500" i="1" dirty="0"/>
              <a:t>Cell host &amp; microbe</a:t>
            </a:r>
            <a:r>
              <a:rPr lang="en-US" sz="1500" dirty="0"/>
              <a:t> vol. 13,3 (2013): 358-70. doi:10.1016/j.chom.2013.02.004</a:t>
            </a:r>
          </a:p>
          <a:p>
            <a:r>
              <a:rPr lang="en-US" sz="1600" dirty="0" err="1"/>
              <a:t>Guendouze</a:t>
            </a:r>
            <a:r>
              <a:rPr lang="en-US" sz="1600" dirty="0"/>
              <a:t>, </a:t>
            </a:r>
            <a:r>
              <a:rPr lang="en-US" sz="1600" dirty="0" err="1"/>
              <a:t>Assia</a:t>
            </a:r>
            <a:r>
              <a:rPr lang="en-US" sz="1600" dirty="0"/>
              <a:t> et al. “Effect of Quorum Quenching Lactonase in Clinical Isolates of </a:t>
            </a:r>
            <a:r>
              <a:rPr lang="en-US" sz="1600" i="1" dirty="0"/>
              <a:t>Pseudomonas aeruginosa</a:t>
            </a:r>
            <a:r>
              <a:rPr lang="en-US" sz="1600" dirty="0"/>
              <a:t> and Comparison with Quorum Sensing Inhibitors.” </a:t>
            </a:r>
            <a:r>
              <a:rPr lang="en-US" sz="1600" i="1" dirty="0"/>
              <a:t>Frontiers in microbiology</a:t>
            </a:r>
            <a:r>
              <a:rPr lang="en-US" sz="1600" dirty="0"/>
              <a:t> vol. 8 227. 14 Feb. 2017, doi:10.3389/fmicb.2017.00227</a:t>
            </a:r>
          </a:p>
        </p:txBody>
      </p:sp>
    </p:spTree>
    <p:extLst>
      <p:ext uri="{BB962C8B-B14F-4D97-AF65-F5344CB8AC3E}">
        <p14:creationId xmlns:p14="http://schemas.microsoft.com/office/powerpoint/2010/main" val="1494430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7D6F4-1158-334A-83DA-5B499E810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911" y="274290"/>
            <a:ext cx="8675370" cy="650492"/>
          </a:xfrm>
        </p:spPr>
        <p:txBody>
          <a:bodyPr>
            <a:normAutofit/>
          </a:bodyPr>
          <a:lstStyle/>
          <a:p>
            <a:r>
              <a:rPr lang="en-US" sz="2800" b="1" dirty="0"/>
              <a:t>Background: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0CA1C-073A-5744-950C-6BFA419FD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432" y="883839"/>
            <a:ext cx="9198591" cy="6655214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1600" dirty="0"/>
              <a:t>Quorum sensing is the process of cell-cell communication for the purpose of acquiring information about the cellular density in the environment.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This process enables bacteria to behave in a synchronous manner to regulate gene expression, allowing for a magnified effect.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 </a:t>
            </a:r>
            <a:r>
              <a:rPr lang="en-US" sz="1600" i="1" dirty="0"/>
              <a:t>Pseudomonas aeruginosa </a:t>
            </a:r>
            <a:r>
              <a:rPr lang="en-US" sz="1600" dirty="0"/>
              <a:t>is a gram-negative, opportunistic pathogen involved in many diseases .</a:t>
            </a:r>
          </a:p>
          <a:p>
            <a:pPr lvl="1">
              <a:spcAft>
                <a:spcPts val="600"/>
              </a:spcAft>
            </a:pPr>
            <a:r>
              <a:rPr lang="en-US" sz="1600" dirty="0"/>
              <a:t>These diseases include Cystic fibrosis, enophthalmos, and pneumonia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The biofilm production and the bacteria’s use of pyocyanin play large roles in </a:t>
            </a:r>
            <a:r>
              <a:rPr lang="en-US" sz="1600" i="1" dirty="0"/>
              <a:t>P. aeruginosa </a:t>
            </a:r>
            <a:r>
              <a:rPr lang="en-US" sz="1600" dirty="0"/>
              <a:t>virulence. Biofilms protect the bacteria from their surroundings, allowing their survival under environmental stress such as antibiotics exposure. Pyocyanin is a toxic phenazine released by </a:t>
            </a:r>
            <a:r>
              <a:rPr lang="en-US" sz="1600" i="1" dirty="0"/>
              <a:t>P. </a:t>
            </a:r>
            <a:r>
              <a:rPr lang="en-US" sz="1600" dirty="0"/>
              <a:t>aeruginosa to eliminate all other competing microbes in the environment, in addition to the lung cells of a cystic fibrosis-affected patient.</a:t>
            </a:r>
          </a:p>
          <a:p>
            <a:pPr marL="0" indent="0">
              <a:buNone/>
            </a:pPr>
            <a:endParaRPr lang="en-US" sz="800" b="1" dirty="0">
              <a:highlight>
                <a:srgbClr val="FFFF00"/>
              </a:highlight>
              <a:latin typeface="+mj-lt"/>
            </a:endParaRPr>
          </a:p>
          <a:p>
            <a:pPr marL="0" indent="0">
              <a:buNone/>
            </a:pPr>
            <a:r>
              <a:rPr lang="en-US" sz="2800" b="1" dirty="0">
                <a:latin typeface="+mj-lt"/>
              </a:rPr>
              <a:t>Purpose</a:t>
            </a:r>
            <a:r>
              <a:rPr lang="en-US" sz="2800" dirty="0"/>
              <a:t>:</a:t>
            </a:r>
          </a:p>
          <a:p>
            <a:pPr>
              <a:buSzPts val="1500"/>
            </a:pPr>
            <a:r>
              <a:rPr lang="en-US" sz="1600" dirty="0">
                <a:solidFill>
                  <a:srgbClr val="000000"/>
                </a:solidFill>
                <a:cs typeface="Times New Roman" panose="02020603050405020304" pitchFamily="18" charset="0"/>
              </a:rPr>
              <a:t>In this study, I accurately identified the role and rank of critical genes to  QS. This allows for those genes to be used as </a:t>
            </a:r>
            <a:r>
              <a:rPr lang="en-US" sz="1600" b="1" dirty="0">
                <a:solidFill>
                  <a:srgbClr val="000000"/>
                </a:solidFill>
                <a:cs typeface="Times New Roman" panose="02020603050405020304" pitchFamily="18" charset="0"/>
              </a:rPr>
              <a:t>drug targets</a:t>
            </a:r>
            <a:r>
              <a:rPr lang="en-US" sz="1600" dirty="0">
                <a:solidFill>
                  <a:srgbClr val="000000"/>
                </a:solidFill>
                <a:cs typeface="Times New Roman" panose="02020603050405020304" pitchFamily="18" charset="0"/>
              </a:rPr>
              <a:t>,</a:t>
            </a:r>
            <a:r>
              <a:rPr lang="en-US" sz="1600" b="1" dirty="0">
                <a:solidFill>
                  <a:srgbClr val="000000"/>
                </a:solidFill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cs typeface="Times New Roman" panose="02020603050405020304" pitchFamily="18" charset="0"/>
              </a:rPr>
              <a:t>preventing </a:t>
            </a:r>
            <a:r>
              <a:rPr lang="en-US" sz="1600" i="1" dirty="0">
                <a:solidFill>
                  <a:srgbClr val="000000"/>
                </a:solidFill>
                <a:cs typeface="Times New Roman" panose="02020603050405020304" pitchFamily="18" charset="0"/>
              </a:rPr>
              <a:t>P. aeruginosa</a:t>
            </a:r>
            <a:r>
              <a:rPr lang="en-US" sz="1600" dirty="0">
                <a:solidFill>
                  <a:srgbClr val="000000"/>
                </a:solidFill>
                <a:cs typeface="Times New Roman" panose="02020603050405020304" pitchFamily="18" charset="0"/>
              </a:rPr>
              <a:t> from gaining antibiotic resistance.</a:t>
            </a:r>
          </a:p>
          <a:p>
            <a:pPr>
              <a:buSzPts val="1500"/>
            </a:pPr>
            <a:r>
              <a:rPr lang="en-US" sz="1600" dirty="0">
                <a:solidFill>
                  <a:srgbClr val="000000"/>
                </a:solidFill>
                <a:cs typeface="Times New Roman" panose="02020603050405020304" pitchFamily="18" charset="0"/>
              </a:rPr>
              <a:t>I developed a robust a statistical technique to accurately measure QS activities by observing the entire cycle while adjusting for interfering confounders. The method is useful for integration with </a:t>
            </a:r>
            <a:r>
              <a:rPr lang="en-US" sz="1600" b="1" dirty="0">
                <a:solidFill>
                  <a:srgbClr val="000000"/>
                </a:solidFill>
                <a:cs typeface="Times New Roman" panose="02020603050405020304" pitchFamily="18" charset="0"/>
              </a:rPr>
              <a:t>medical devices </a:t>
            </a:r>
            <a:r>
              <a:rPr lang="en-US" sz="1600" dirty="0">
                <a:solidFill>
                  <a:srgbClr val="000000"/>
                </a:solidFill>
                <a:cs typeface="Times New Roman" panose="02020603050405020304" pitchFamily="18" charset="0"/>
              </a:rPr>
              <a:t>software.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2800" b="1" dirty="0">
                <a:latin typeface="+mj-lt"/>
              </a:rPr>
              <a:t>Hypothesis</a:t>
            </a:r>
            <a:r>
              <a:rPr lang="en-US" sz="2800" dirty="0"/>
              <a:t>:</a:t>
            </a:r>
          </a:p>
          <a:p>
            <a:pPr>
              <a:buSzPts val="1500"/>
            </a:pPr>
            <a:r>
              <a:rPr lang="en-US" sz="1600" dirty="0">
                <a:solidFill>
                  <a:srgbClr val="000000"/>
                </a:solidFill>
                <a:cs typeface="Times New Roman" panose="02020603050405020304" pitchFamily="18" charset="0"/>
              </a:rPr>
              <a:t>The quantification of QS can be made significantly more precise and accurate using longitudinal statistical modeling, as opposed to raw, unprocessed fluorescence data recorded at one time point.</a:t>
            </a:r>
          </a:p>
        </p:txBody>
      </p:sp>
    </p:spTree>
    <p:extLst>
      <p:ext uri="{BB962C8B-B14F-4D97-AF65-F5344CB8AC3E}">
        <p14:creationId xmlns:p14="http://schemas.microsoft.com/office/powerpoint/2010/main" val="3469446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5E5BC-11DA-E74C-B03F-AE634EDFC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00" y="447921"/>
            <a:ext cx="9584400" cy="421077"/>
          </a:xfrm>
        </p:spPr>
        <p:txBody>
          <a:bodyPr>
            <a:noAutofit/>
          </a:bodyPr>
          <a:lstStyle/>
          <a:p>
            <a:r>
              <a:rPr lang="en-US" sz="3200" b="1" dirty="0"/>
              <a:t>Background</a:t>
            </a:r>
            <a:r>
              <a:rPr lang="en-US" sz="3200" dirty="0"/>
              <a:t>: </a:t>
            </a:r>
            <a:r>
              <a:rPr lang="en-US" sz="2600" dirty="0"/>
              <a:t>Schematic of quorum sensing pathway in </a:t>
            </a:r>
            <a:r>
              <a:rPr lang="en-US" sz="2600" i="1" dirty="0"/>
              <a:t>P. aeruginosa</a:t>
            </a:r>
            <a:endParaRPr lang="en-US" sz="2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F67127-1369-4B41-8A08-3C120FFCE39A}"/>
              </a:ext>
            </a:extLst>
          </p:cNvPr>
          <p:cNvSpPr txBox="1"/>
          <p:nvPr/>
        </p:nvSpPr>
        <p:spPr>
          <a:xfrm>
            <a:off x="678355" y="1093266"/>
            <a:ext cx="82537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Different shapes represent different components of the cycle: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genes, proteins, autoinducers, molecules, and phenazines.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Different colors represent the 3 main quorum sensing (QS) systems in the pathway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Las, Rhl, Mvf/Pqs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Colored arrows and lines represent the activation or inhibition of certain genes or phenazines. </a:t>
            </a:r>
          </a:p>
          <a:p>
            <a:endParaRPr lang="en-US" sz="15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A24C8B5-980E-FC40-95BC-14F6CCDBAA5C}"/>
                  </a:ext>
                </a:extLst>
              </p14:cNvPr>
              <p14:cNvContentPartPr/>
              <p14:nvPr/>
            </p14:nvContentPartPr>
            <p14:xfrm>
              <a:off x="678355" y="2347560"/>
              <a:ext cx="21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A24C8B5-980E-FC40-95BC-14F6CCDBAA5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74035" y="2343240"/>
                <a:ext cx="108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F668BC04-57BC-2244-B911-5A27B6C339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685" y="2275635"/>
            <a:ext cx="7725121" cy="540758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CD4C832-1FF8-8641-92DD-39B97EB38FFD}"/>
              </a:ext>
            </a:extLst>
          </p:cNvPr>
          <p:cNvCxnSpPr>
            <a:cxnSpLocks/>
          </p:cNvCxnSpPr>
          <p:nvPr/>
        </p:nvCxnSpPr>
        <p:spPr>
          <a:xfrm>
            <a:off x="237000" y="313165"/>
            <a:ext cx="9584400" cy="0"/>
          </a:xfrm>
          <a:prstGeom prst="straightConnector1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5A8539-C45B-FF41-9C23-D03E43F81E99}"/>
              </a:ext>
            </a:extLst>
          </p:cNvPr>
          <p:cNvCxnSpPr>
            <a:cxnSpLocks/>
          </p:cNvCxnSpPr>
          <p:nvPr/>
        </p:nvCxnSpPr>
        <p:spPr>
          <a:xfrm>
            <a:off x="237000" y="924989"/>
            <a:ext cx="9584400" cy="1161"/>
          </a:xfrm>
          <a:prstGeom prst="straightConnector1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9B552BF-62ED-0448-9A9D-4990D6320885}"/>
              </a:ext>
            </a:extLst>
          </p:cNvPr>
          <p:cNvSpPr txBox="1"/>
          <p:nvPr/>
        </p:nvSpPr>
        <p:spPr>
          <a:xfrm>
            <a:off x="4465320" y="2315827"/>
            <a:ext cx="1432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Autoinducers</a:t>
            </a:r>
            <a:r>
              <a:rPr lang="en-US" sz="1600" dirty="0"/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A26CCD-9A8A-E78E-21B8-DBB8CB98C912}"/>
              </a:ext>
            </a:extLst>
          </p:cNvPr>
          <p:cNvSpPr txBox="1"/>
          <p:nvPr/>
        </p:nvSpPr>
        <p:spPr>
          <a:xfrm>
            <a:off x="2355529" y="7414383"/>
            <a:ext cx="409551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defTabSz="4388900"/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Quorum sensing pathway proposed for </a:t>
            </a:r>
            <a:r>
              <a:rPr lang="en-US" sz="1400" i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P. aeruginosa</a:t>
            </a:r>
            <a:endParaRPr lang="en-US" sz="14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CB6B5B-1924-2CF5-C834-29970C651F5E}"/>
              </a:ext>
            </a:extLst>
          </p:cNvPr>
          <p:cNvSpPr txBox="1"/>
          <p:nvPr/>
        </p:nvSpPr>
        <p:spPr>
          <a:xfrm>
            <a:off x="0" y="7526179"/>
            <a:ext cx="2303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All images were generated by the finalist</a:t>
            </a:r>
          </a:p>
        </p:txBody>
      </p:sp>
    </p:spTree>
    <p:extLst>
      <p:ext uri="{BB962C8B-B14F-4D97-AF65-F5344CB8AC3E}">
        <p14:creationId xmlns:p14="http://schemas.microsoft.com/office/powerpoint/2010/main" val="3379764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747A5-C434-C344-BEDE-BB85D5889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690" y="350079"/>
            <a:ext cx="8675370" cy="513290"/>
          </a:xfrm>
        </p:spPr>
        <p:txBody>
          <a:bodyPr>
            <a:noAutofit/>
          </a:bodyPr>
          <a:lstStyle/>
          <a:p>
            <a:r>
              <a:rPr lang="en-US" sz="3200" b="1" dirty="0"/>
              <a:t>Methods</a:t>
            </a:r>
            <a:r>
              <a:rPr lang="en-US" sz="3200" dirty="0"/>
              <a:t>: Experimental design for inhibition strains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99405F-C28F-294E-8A93-F881D6D3F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196" y="2835219"/>
            <a:ext cx="7020791" cy="49145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DE92C4C-E9CF-FA40-9FB1-EFC1ACBE66F3}"/>
              </a:ext>
            </a:extLst>
          </p:cNvPr>
          <p:cNvSpPr txBox="1"/>
          <p:nvPr/>
        </p:nvSpPr>
        <p:spPr>
          <a:xfrm>
            <a:off x="532263" y="1015616"/>
            <a:ext cx="91985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Introduce plasmid with GFP (green fluorescent protein) tagged to </a:t>
            </a:r>
            <a:r>
              <a:rPr lang="en-US" sz="1500" i="1" dirty="0"/>
              <a:t>pqsA </a:t>
            </a:r>
            <a:r>
              <a:rPr lang="en-US" sz="1500" dirty="0"/>
              <a:t>to monitor bacterial activity through the cycle</a:t>
            </a:r>
            <a:endParaRPr lang="en-US" sz="1500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pqsA plays a large role in QS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8 replicates were used for each concentration of M64 inhibitor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4 different concentrations of M64, were used to interrupt QS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M64 inhibits MvfR, and thus interrupts the QS cycle (clarified in pathway)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All replicates (in a 96-well plate) were placed in a plate reader for 18 hours, collecting fluorescence and absorbance data for each well every 20 minutes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37E4CFC-DD23-2A4A-8B2E-8D1664A942EA}"/>
              </a:ext>
            </a:extLst>
          </p:cNvPr>
          <p:cNvCxnSpPr>
            <a:cxnSpLocks/>
          </p:cNvCxnSpPr>
          <p:nvPr/>
        </p:nvCxnSpPr>
        <p:spPr>
          <a:xfrm>
            <a:off x="426418" y="920521"/>
            <a:ext cx="9117632" cy="0"/>
          </a:xfrm>
          <a:prstGeom prst="straightConnector1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C9E4C14-3D75-EA4C-912D-7975FADFEAA7}"/>
              </a:ext>
            </a:extLst>
          </p:cNvPr>
          <p:cNvCxnSpPr>
            <a:cxnSpLocks/>
          </p:cNvCxnSpPr>
          <p:nvPr/>
        </p:nvCxnSpPr>
        <p:spPr>
          <a:xfrm>
            <a:off x="426418" y="278639"/>
            <a:ext cx="9117632" cy="0"/>
          </a:xfrm>
          <a:prstGeom prst="straightConnector1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7E0DB5E-A3B4-12D6-80DA-23ACE464CCFC}"/>
              </a:ext>
            </a:extLst>
          </p:cNvPr>
          <p:cNvSpPr txBox="1"/>
          <p:nvPr/>
        </p:nvSpPr>
        <p:spPr>
          <a:xfrm>
            <a:off x="0" y="7526179"/>
            <a:ext cx="2303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All images were generated by the finalist</a:t>
            </a:r>
          </a:p>
        </p:txBody>
      </p:sp>
    </p:spTree>
    <p:extLst>
      <p:ext uri="{BB962C8B-B14F-4D97-AF65-F5344CB8AC3E}">
        <p14:creationId xmlns:p14="http://schemas.microsoft.com/office/powerpoint/2010/main" val="2439840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8DCBB52-5946-D346-A00E-FA3D899BEE53}"/>
              </a:ext>
            </a:extLst>
          </p:cNvPr>
          <p:cNvSpPr txBox="1">
            <a:spLocks/>
          </p:cNvSpPr>
          <p:nvPr/>
        </p:nvSpPr>
        <p:spPr>
          <a:xfrm>
            <a:off x="397566" y="344516"/>
            <a:ext cx="9263268" cy="5132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058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Methods</a:t>
            </a:r>
            <a:r>
              <a:rPr lang="en-US" sz="3200" dirty="0"/>
              <a:t>: Experimental design for gene deletion strains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ACA44A-A5C5-D646-841F-318D7077D8D7}"/>
              </a:ext>
            </a:extLst>
          </p:cNvPr>
          <p:cNvSpPr txBox="1"/>
          <p:nvPr/>
        </p:nvSpPr>
        <p:spPr>
          <a:xfrm>
            <a:off x="464024" y="1018850"/>
            <a:ext cx="898022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The procedure below was carried out for 8 different strains, with 3 replicates each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Each strain has a different gene deleted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After the bacteria were electroporated to introduce the pqsA-tagged GFP plasmid, the culture was grown and streaked on gentamicin plates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This ensured that all live colonies had the plasmid when they were picked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Bacteria were grown in a liquid culture until it reached an absorbance value of 1.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dirty="0"/>
              <a:t>20µL of bacteria were then pipetted into each well with 230µL of LB. The well plate was placed in a plate reader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500" dirty="0"/>
              <a:t>Data was collected for 18 hours every 20 minutes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2A7DC8-60CA-B942-82B3-55E1529E66D2}"/>
              </a:ext>
            </a:extLst>
          </p:cNvPr>
          <p:cNvSpPr txBox="1"/>
          <p:nvPr/>
        </p:nvSpPr>
        <p:spPr>
          <a:xfrm>
            <a:off x="840909" y="3863009"/>
            <a:ext cx="208782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Gene Deletions of each strain: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lasR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rhlR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pqsA::CTX PqsE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pqsE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pqsL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pqsBC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pqsH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mvfR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22ADC72-8F79-2E4D-B8C5-1D67CCAA2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078" y="3093790"/>
            <a:ext cx="6683709" cy="4678597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93D9F35-9D71-1548-9F3C-92031767F697}"/>
              </a:ext>
            </a:extLst>
          </p:cNvPr>
          <p:cNvCxnSpPr>
            <a:cxnSpLocks/>
          </p:cNvCxnSpPr>
          <p:nvPr/>
        </p:nvCxnSpPr>
        <p:spPr>
          <a:xfrm>
            <a:off x="383431" y="213152"/>
            <a:ext cx="9246346" cy="0"/>
          </a:xfrm>
          <a:prstGeom prst="straightConnector1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9F50DD0-A093-814A-8AF4-C86DC792B032}"/>
              </a:ext>
            </a:extLst>
          </p:cNvPr>
          <p:cNvCxnSpPr>
            <a:cxnSpLocks/>
          </p:cNvCxnSpPr>
          <p:nvPr/>
        </p:nvCxnSpPr>
        <p:spPr>
          <a:xfrm>
            <a:off x="397566" y="900670"/>
            <a:ext cx="9246346" cy="0"/>
          </a:xfrm>
          <a:prstGeom prst="straightConnector1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9569758-4314-66A6-561C-715BE463E434}"/>
              </a:ext>
            </a:extLst>
          </p:cNvPr>
          <p:cNvSpPr txBox="1"/>
          <p:nvPr/>
        </p:nvSpPr>
        <p:spPr>
          <a:xfrm>
            <a:off x="0" y="7526179"/>
            <a:ext cx="2303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All images were generated by the finalist</a:t>
            </a:r>
          </a:p>
        </p:txBody>
      </p:sp>
    </p:spTree>
    <p:extLst>
      <p:ext uri="{BB962C8B-B14F-4D97-AF65-F5344CB8AC3E}">
        <p14:creationId xmlns:p14="http://schemas.microsoft.com/office/powerpoint/2010/main" val="1308908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8FCC3DB-27EE-F68D-90CF-6427BAFD1E8B}"/>
              </a:ext>
            </a:extLst>
          </p:cNvPr>
          <p:cNvSpPr txBox="1">
            <a:spLocks/>
          </p:cNvSpPr>
          <p:nvPr/>
        </p:nvSpPr>
        <p:spPr>
          <a:xfrm>
            <a:off x="397565" y="281459"/>
            <a:ext cx="9459867" cy="8084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0058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Methods</a:t>
            </a:r>
            <a:r>
              <a:rPr lang="en-US" sz="3200" dirty="0"/>
              <a:t>: Models developed for the experiment using </a:t>
            </a:r>
            <a:r>
              <a:rPr lang="en-US" sz="3200" i="1" dirty="0"/>
              <a:t>LQSM</a:t>
            </a:r>
            <a:r>
              <a:rPr lang="en-US" sz="3200" dirty="0"/>
              <a:t> (</a:t>
            </a:r>
            <a:r>
              <a:rPr lang="en-US" sz="3200" i="1" dirty="0"/>
              <a:t>Longitudinal Quorum Sensing Modeling</a:t>
            </a:r>
            <a:r>
              <a:rPr lang="en-US" sz="3200" dirty="0"/>
              <a:t>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3530106-80EB-1931-FB03-B4180A02B18B}"/>
              </a:ext>
            </a:extLst>
          </p:cNvPr>
          <p:cNvCxnSpPr>
            <a:cxnSpLocks/>
          </p:cNvCxnSpPr>
          <p:nvPr/>
        </p:nvCxnSpPr>
        <p:spPr>
          <a:xfrm>
            <a:off x="383431" y="213152"/>
            <a:ext cx="9246346" cy="0"/>
          </a:xfrm>
          <a:prstGeom prst="straightConnector1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68E687-4084-81E8-794D-543EAAE096CE}"/>
              </a:ext>
            </a:extLst>
          </p:cNvPr>
          <p:cNvCxnSpPr>
            <a:cxnSpLocks/>
          </p:cNvCxnSpPr>
          <p:nvPr/>
        </p:nvCxnSpPr>
        <p:spPr>
          <a:xfrm>
            <a:off x="384314" y="1139209"/>
            <a:ext cx="9246346" cy="0"/>
          </a:xfrm>
          <a:prstGeom prst="straightConnector1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8687B42-1AEC-92CB-8BBD-5154BD250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16" y="1453907"/>
            <a:ext cx="6520268" cy="2850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F51624-A001-FD65-FDBF-FA212ED7C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371" y="4617022"/>
            <a:ext cx="6765423" cy="29295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2FBF0F-5F68-B3D3-D9A3-C1EFA63FF8FC}"/>
              </a:ext>
            </a:extLst>
          </p:cNvPr>
          <p:cNvSpPr txBox="1"/>
          <p:nvPr/>
        </p:nvSpPr>
        <p:spPr>
          <a:xfrm>
            <a:off x="7248371" y="1493520"/>
            <a:ext cx="25046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Covariates included</a:t>
            </a:r>
            <a:r>
              <a:rPr lang="en-US" sz="1600" dirty="0"/>
              <a:t>: concentration, gene deletion, replicate, bacterial growth (</a:t>
            </a:r>
            <a:r>
              <a:rPr lang="en-US" sz="1600" b="1" dirty="0"/>
              <a:t>OD</a:t>
            </a:r>
            <a:r>
              <a:rPr lang="en-US" sz="1600" dirty="0"/>
              <a:t>), temperature, and time.</a:t>
            </a:r>
          </a:p>
        </p:txBody>
      </p:sp>
    </p:spTree>
    <p:extLst>
      <p:ext uri="{BB962C8B-B14F-4D97-AF65-F5344CB8AC3E}">
        <p14:creationId xmlns:p14="http://schemas.microsoft.com/office/powerpoint/2010/main" val="327059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FA567-3791-1B48-9E62-1712FABC7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171" y="179434"/>
            <a:ext cx="9459541" cy="14051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200" b="1" dirty="0"/>
              <a:t>Results</a:t>
            </a:r>
            <a:r>
              <a:rPr lang="en-US" sz="3200" dirty="0"/>
              <a:t>: Quorum sensing cycle of each concentration was correctly measured by </a:t>
            </a:r>
            <a:r>
              <a:rPr lang="en-US" sz="3200" i="1" dirty="0"/>
              <a:t>LQSM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832BF8-0386-AD44-B11A-8C5790B6B361}"/>
              </a:ext>
            </a:extLst>
          </p:cNvPr>
          <p:cNvSpPr txBox="1"/>
          <p:nvPr/>
        </p:nvSpPr>
        <p:spPr>
          <a:xfrm>
            <a:off x="4501664" y="1672577"/>
            <a:ext cx="5403344" cy="10106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500" dirty="0"/>
              <a:t>A plot of raw fluorescence against time for concentrations 10, 20, and 50µM for the time interval between 200 and 600 minutes. OD-adjusted fluorescence is shown in colored lines. Curves were developed based on estimates of Model II.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258161-718C-7441-87FE-44C542292C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30" r="5059" b="1772"/>
          <a:stretch/>
        </p:blipFill>
        <p:spPr>
          <a:xfrm>
            <a:off x="947012" y="5104562"/>
            <a:ext cx="3104839" cy="26678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94D91E-6FE0-1D48-9CED-5FFDDBA87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726" y="2570900"/>
            <a:ext cx="5922215" cy="500427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D7043FA-F07B-D24E-87C2-C25ADB790536}"/>
              </a:ext>
            </a:extLst>
          </p:cNvPr>
          <p:cNvCxnSpPr>
            <a:cxnSpLocks/>
          </p:cNvCxnSpPr>
          <p:nvPr/>
        </p:nvCxnSpPr>
        <p:spPr>
          <a:xfrm>
            <a:off x="211617" y="370314"/>
            <a:ext cx="9246346" cy="0"/>
          </a:xfrm>
          <a:prstGeom prst="straightConnector1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8291BE3-CB02-784B-AFB5-5F71E1A47A7A}"/>
              </a:ext>
            </a:extLst>
          </p:cNvPr>
          <p:cNvCxnSpPr>
            <a:cxnSpLocks/>
          </p:cNvCxnSpPr>
          <p:nvPr/>
        </p:nvCxnSpPr>
        <p:spPr>
          <a:xfrm>
            <a:off x="258415" y="1356152"/>
            <a:ext cx="9246346" cy="0"/>
          </a:xfrm>
          <a:prstGeom prst="straightConnector1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00E9CC4-7A10-1D1E-38D5-61F8D648A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116" y="2306312"/>
            <a:ext cx="3869635" cy="27147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C922A5C-A7CE-11BD-EBF1-49925F79E1DE}"/>
              </a:ext>
            </a:extLst>
          </p:cNvPr>
          <p:cNvSpPr txBox="1"/>
          <p:nvPr/>
        </p:nvSpPr>
        <p:spPr>
          <a:xfrm>
            <a:off x="156355" y="1383125"/>
            <a:ext cx="4283124" cy="10106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500" dirty="0"/>
              <a:t>A plot c</a:t>
            </a:r>
            <a:r>
              <a:rPr lang="en-US" sz="1500" dirty="0">
                <a:cs typeface="Times New Roman" panose="02020603050405020304" pitchFamily="18" charset="0"/>
              </a:rPr>
              <a:t>omparing concentration estimates of models I and II, where model I (</a:t>
            </a:r>
            <a:r>
              <a:rPr lang="en-US" sz="1500" b="1" dirty="0">
                <a:solidFill>
                  <a:srgbClr val="BD434A"/>
                </a:solidFill>
                <a:cs typeface="Times New Roman" panose="02020603050405020304" pitchFamily="18" charset="0"/>
              </a:rPr>
              <a:t>red</a:t>
            </a:r>
            <a:r>
              <a:rPr lang="en-US" sz="1500" dirty="0">
                <a:cs typeface="Times New Roman" panose="02020603050405020304" pitchFamily="18" charset="0"/>
              </a:rPr>
              <a:t>) ignores OD (bacterial growth) and model II (</a:t>
            </a:r>
            <a:r>
              <a:rPr lang="en-US" sz="1500" b="1" dirty="0">
                <a:cs typeface="Times New Roman" panose="02020603050405020304" pitchFamily="18" charset="0"/>
              </a:rPr>
              <a:t>black</a:t>
            </a:r>
            <a:r>
              <a:rPr lang="en-US" sz="1500" dirty="0">
                <a:cs typeface="Times New Roman" panose="02020603050405020304" pitchFamily="18" charset="0"/>
              </a:rPr>
              <a:t>) adjusts for all confounders, including OD.</a:t>
            </a:r>
            <a:endParaRPr lang="en-US" sz="15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FAFAEC-2AED-9E26-CB06-23817274B6B2}"/>
              </a:ext>
            </a:extLst>
          </p:cNvPr>
          <p:cNvSpPr txBox="1"/>
          <p:nvPr/>
        </p:nvSpPr>
        <p:spPr>
          <a:xfrm rot="16200000">
            <a:off x="417349" y="6282559"/>
            <a:ext cx="1140056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/>
              <a:t>Optical Density (OD)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64C041-CE5F-6045-AFB2-564AC7C34FA2}"/>
              </a:ext>
            </a:extLst>
          </p:cNvPr>
          <p:cNvSpPr txBox="1"/>
          <p:nvPr/>
        </p:nvSpPr>
        <p:spPr>
          <a:xfrm>
            <a:off x="1784996" y="5130494"/>
            <a:ext cx="1883555" cy="2308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OD: All Concentrations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871637-B65A-B193-4A8D-AE0D03C67FC7}"/>
              </a:ext>
            </a:extLst>
          </p:cNvPr>
          <p:cNvSpPr txBox="1"/>
          <p:nvPr/>
        </p:nvSpPr>
        <p:spPr>
          <a:xfrm>
            <a:off x="7754564" y="7526179"/>
            <a:ext cx="2303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All images were generated by the finalist</a:t>
            </a:r>
          </a:p>
        </p:txBody>
      </p:sp>
    </p:spTree>
    <p:extLst>
      <p:ext uri="{BB962C8B-B14F-4D97-AF65-F5344CB8AC3E}">
        <p14:creationId xmlns:p14="http://schemas.microsoft.com/office/powerpoint/2010/main" val="1627622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982B22-6EC2-2CB1-F706-8E24263373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85" r="3294" b="4743"/>
          <a:stretch/>
        </p:blipFill>
        <p:spPr>
          <a:xfrm>
            <a:off x="563882" y="1770701"/>
            <a:ext cx="8693424" cy="29486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D752BF-3E21-CE44-BAD5-DA7E2EBF5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119" y="449129"/>
            <a:ext cx="9478160" cy="886387"/>
          </a:xfrm>
        </p:spPr>
        <p:txBody>
          <a:bodyPr>
            <a:noAutofit/>
          </a:bodyPr>
          <a:lstStyle/>
          <a:p>
            <a:r>
              <a:rPr lang="en-US" sz="3200" b="1" dirty="0"/>
              <a:t>Results</a:t>
            </a:r>
            <a:r>
              <a:rPr lang="en-US" sz="3200" dirty="0"/>
              <a:t>: Applying </a:t>
            </a:r>
            <a:r>
              <a:rPr lang="en-US" sz="3200" i="1" dirty="0"/>
              <a:t>LQSM</a:t>
            </a:r>
            <a:r>
              <a:rPr lang="en-US" sz="3200" dirty="0"/>
              <a:t> to different gene deletion strains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F5D896-3A2B-204E-8AA9-C8E470F6C528}"/>
              </a:ext>
            </a:extLst>
          </p:cNvPr>
          <p:cNvSpPr txBox="1"/>
          <p:nvPr/>
        </p:nvSpPr>
        <p:spPr>
          <a:xfrm>
            <a:off x="6081447" y="5673104"/>
            <a:ext cx="3679120" cy="13037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500" dirty="0"/>
              <a:t>Model IV estimates of fitting fluorescence against gene deletion type, orthogonal polynomials of time to the 5</a:t>
            </a:r>
            <a:r>
              <a:rPr lang="en-US" sz="1500" baseline="30000" dirty="0"/>
              <a:t>th</a:t>
            </a:r>
            <a:r>
              <a:rPr lang="en-US" sz="1500" dirty="0"/>
              <a:t> power and OD to the 3</a:t>
            </a:r>
            <a:r>
              <a:rPr lang="en-US" sz="1500" baseline="30000" dirty="0"/>
              <a:t>rd</a:t>
            </a:r>
            <a:r>
              <a:rPr lang="en-US" sz="1500" dirty="0"/>
              <a:t> power, and temperature.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6D82A0D-D475-3845-B9B6-34834B9B9944}"/>
              </a:ext>
            </a:extLst>
          </p:cNvPr>
          <p:cNvCxnSpPr>
            <a:cxnSpLocks/>
          </p:cNvCxnSpPr>
          <p:nvPr/>
        </p:nvCxnSpPr>
        <p:spPr>
          <a:xfrm>
            <a:off x="326279" y="433501"/>
            <a:ext cx="9442000" cy="0"/>
          </a:xfrm>
          <a:prstGeom prst="straightConnector1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23DCC9D-B5C1-1C46-AC93-B933B61EFE2A}"/>
              </a:ext>
            </a:extLst>
          </p:cNvPr>
          <p:cNvCxnSpPr>
            <a:cxnSpLocks/>
          </p:cNvCxnSpPr>
          <p:nvPr/>
        </p:nvCxnSpPr>
        <p:spPr>
          <a:xfrm>
            <a:off x="326279" y="1247034"/>
            <a:ext cx="9442000" cy="0"/>
          </a:xfrm>
          <a:prstGeom prst="straightConnector1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3645E20-3A60-7278-E9BB-135CECCDCB00}"/>
              </a:ext>
            </a:extLst>
          </p:cNvPr>
          <p:cNvSpPr txBox="1"/>
          <p:nvPr/>
        </p:nvSpPr>
        <p:spPr>
          <a:xfrm>
            <a:off x="735362" y="1455846"/>
            <a:ext cx="88126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Boxplots of raw fluorescence data ordered lowest to highest. </a:t>
            </a:r>
            <a:endParaRPr lang="en-US" sz="15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5EEE07-FB1C-C855-306D-F39A552FA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1527" y="5678424"/>
            <a:ext cx="2890081" cy="20391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C2BC597-9896-8E7D-FDD2-A7A27DC9A9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786" y="4811505"/>
            <a:ext cx="2879598" cy="29446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BB6ED1-E2A3-21A0-01F5-60E80C74765D}"/>
              </a:ext>
            </a:extLst>
          </p:cNvPr>
          <p:cNvSpPr txBox="1"/>
          <p:nvPr/>
        </p:nvSpPr>
        <p:spPr>
          <a:xfrm>
            <a:off x="7754564" y="7526179"/>
            <a:ext cx="2303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All images were generated by the finalist</a:t>
            </a:r>
          </a:p>
        </p:txBody>
      </p:sp>
    </p:spTree>
    <p:extLst>
      <p:ext uri="{BB962C8B-B14F-4D97-AF65-F5344CB8AC3E}">
        <p14:creationId xmlns:p14="http://schemas.microsoft.com/office/powerpoint/2010/main" val="792251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FD566-4958-D84D-891B-C42F25B63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777" y="297339"/>
            <a:ext cx="9112504" cy="1057327"/>
          </a:xfrm>
        </p:spPr>
        <p:txBody>
          <a:bodyPr>
            <a:noAutofit/>
          </a:bodyPr>
          <a:lstStyle/>
          <a:p>
            <a:r>
              <a:rPr lang="en-US" sz="2800" b="1" dirty="0"/>
              <a:t>Results</a:t>
            </a:r>
            <a:r>
              <a:rPr lang="en-US" sz="2800" dirty="0"/>
              <a:t>: Quorum sensing cycle of each gene deletion strain is distinctively ranked based on </a:t>
            </a:r>
            <a:r>
              <a:rPr lang="en-US" sz="2800" i="1" dirty="0"/>
              <a:t>LQSM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E59393-2E00-0B4A-91D6-C703E0999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372" y="2968965"/>
            <a:ext cx="4981374" cy="35865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CDF6E6A-11E9-964C-80EC-BAF67F6CEFA8}"/>
              </a:ext>
            </a:extLst>
          </p:cNvPr>
          <p:cNvSpPr txBox="1"/>
          <p:nvPr/>
        </p:nvSpPr>
        <p:spPr>
          <a:xfrm>
            <a:off x="5059180" y="2158209"/>
            <a:ext cx="4879819" cy="854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 lvl="0" defTabSz="914400">
              <a:lnSpc>
                <a:spcPct val="90000"/>
              </a:lnSpc>
              <a:spcAft>
                <a:spcPts val="600"/>
              </a:spcAft>
            </a:pPr>
            <a:r>
              <a:rPr lang="en-US" sz="1500" dirty="0"/>
              <a:t>Plot of OD-adjusted fluorescence for all the gene deletion strains. Factors such as OD, temperature, and type of gene deletion strain are accounted for </a:t>
            </a:r>
            <a:r>
              <a:rPr lang="en-US" sz="1400" dirty="0"/>
              <a:t>in each curve.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543CC57-5C45-094C-B277-8F6F8B46755C}"/>
              </a:ext>
            </a:extLst>
          </p:cNvPr>
          <p:cNvCxnSpPr>
            <a:cxnSpLocks/>
          </p:cNvCxnSpPr>
          <p:nvPr/>
        </p:nvCxnSpPr>
        <p:spPr>
          <a:xfrm>
            <a:off x="368734" y="331013"/>
            <a:ext cx="9148140" cy="0"/>
          </a:xfrm>
          <a:prstGeom prst="straightConnector1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4E8FB52-CA12-5D49-8957-5C270634353C}"/>
              </a:ext>
            </a:extLst>
          </p:cNvPr>
          <p:cNvCxnSpPr>
            <a:cxnSpLocks/>
          </p:cNvCxnSpPr>
          <p:nvPr/>
        </p:nvCxnSpPr>
        <p:spPr>
          <a:xfrm>
            <a:off x="368734" y="1241905"/>
            <a:ext cx="9148140" cy="0"/>
          </a:xfrm>
          <a:prstGeom prst="straightConnector1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BD535F21-169D-5749-BA29-0E3EBF6E5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8" y="3012959"/>
            <a:ext cx="5042865" cy="340169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53791AF-AAEF-1040-A0AD-D06BB3A1F8D6}"/>
              </a:ext>
            </a:extLst>
          </p:cNvPr>
          <p:cNvSpPr txBox="1"/>
          <p:nvPr/>
        </p:nvSpPr>
        <p:spPr>
          <a:xfrm>
            <a:off x="174764" y="2121633"/>
            <a:ext cx="4728731" cy="625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 lvl="0" defTabSz="914400">
              <a:lnSpc>
                <a:spcPct val="90000"/>
              </a:lnSpc>
              <a:spcAft>
                <a:spcPts val="600"/>
              </a:spcAft>
            </a:pPr>
            <a:r>
              <a:rPr lang="en-US" sz="1500" dirty="0"/>
              <a:t>Plot of </a:t>
            </a:r>
            <a:r>
              <a:rPr lang="en-US" sz="1500"/>
              <a:t>raw fluorescence </a:t>
            </a:r>
            <a:r>
              <a:rPr lang="en-US" sz="1500" dirty="0"/>
              <a:t>for all the gene deletion strains against time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3AE726-0114-3F59-2488-7F570875FB52}"/>
              </a:ext>
            </a:extLst>
          </p:cNvPr>
          <p:cNvSpPr txBox="1"/>
          <p:nvPr/>
        </p:nvSpPr>
        <p:spPr>
          <a:xfrm>
            <a:off x="7754564" y="7526179"/>
            <a:ext cx="2303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All images were generated by the finalist</a:t>
            </a:r>
          </a:p>
        </p:txBody>
      </p:sp>
    </p:spTree>
    <p:extLst>
      <p:ext uri="{BB962C8B-B14F-4D97-AF65-F5344CB8AC3E}">
        <p14:creationId xmlns:p14="http://schemas.microsoft.com/office/powerpoint/2010/main" val="154292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15692</TotalTime>
  <Words>2275</Words>
  <Application>Microsoft Macintosh PowerPoint</Application>
  <PresentationFormat>Custom</PresentationFormat>
  <Paragraphs>163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Office Theme</vt:lpstr>
      <vt:lpstr>Modeling quorum sensing cycles in P. aeruginosa using longitudinal approaches by measuring gene expression</vt:lpstr>
      <vt:lpstr>Background:</vt:lpstr>
      <vt:lpstr>Background: Schematic of quorum sensing pathway in P. aeruginosa</vt:lpstr>
      <vt:lpstr>Methods: Experimental design for inhibition strains</vt:lpstr>
      <vt:lpstr>PowerPoint Presentation</vt:lpstr>
      <vt:lpstr>PowerPoint Presentation</vt:lpstr>
      <vt:lpstr>Results: Quorum sensing cycle of each concentration was correctly measured by LQSM</vt:lpstr>
      <vt:lpstr>Results: Applying LQSM to different gene deletion strains</vt:lpstr>
      <vt:lpstr>Results: Quorum sensing cycle of each gene deletion strain is distinctively ranked based on LQSM</vt:lpstr>
      <vt:lpstr>Analysis</vt:lpstr>
      <vt:lpstr>Future:</vt:lpstr>
      <vt:lpstr>Selected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djkbckwd</dc:title>
  <dc:creator>Maryam Abdel-Azim</dc:creator>
  <cp:lastModifiedBy>Maryam Abdel-Azim</cp:lastModifiedBy>
  <cp:revision>27</cp:revision>
  <dcterms:created xsi:type="dcterms:W3CDTF">2022-02-18T15:39:30Z</dcterms:created>
  <dcterms:modified xsi:type="dcterms:W3CDTF">2022-08-04T17:54:25Z</dcterms:modified>
</cp:coreProperties>
</file>